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Lobster"/>
      <p:regular r:id="rId27"/>
    </p:embeddedFont>
    <p:embeddedFont>
      <p:font typeface="Lora"/>
      <p:regular r:id="rId28"/>
      <p:bold r:id="rId29"/>
      <p:italic r:id="rId30"/>
      <p:boldItalic r:id="rId31"/>
    </p:embeddedFont>
    <p:embeddedFont>
      <p:font typeface="Pacifico"/>
      <p:regular r:id="rId32"/>
    </p:embeddedFont>
    <p:embeddedFont>
      <p:font typeface="Comfortaa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Lora-regular.fntdata"/><Relationship Id="rId27" Type="http://schemas.openxmlformats.org/officeDocument/2006/relationships/font" Target="fonts/Lobster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or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ora-boldItalic.fntdata"/><Relationship Id="rId30" Type="http://schemas.openxmlformats.org/officeDocument/2006/relationships/font" Target="fonts/Lora-italic.fntdata"/><Relationship Id="rId11" Type="http://schemas.openxmlformats.org/officeDocument/2006/relationships/slide" Target="slides/slide6.xml"/><Relationship Id="rId33" Type="http://schemas.openxmlformats.org/officeDocument/2006/relationships/font" Target="fonts/Comfortaa-regular.fntdata"/><Relationship Id="rId10" Type="http://schemas.openxmlformats.org/officeDocument/2006/relationships/slide" Target="slides/slide5.xml"/><Relationship Id="rId32" Type="http://schemas.openxmlformats.org/officeDocument/2006/relationships/font" Target="fonts/Pacifico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Comfortaa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1b2002a6e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1b2002a6e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2448e01433_0_8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2448e01433_0_8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2448e01433_0_8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2448e01433_0_8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2448e01433_0_8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2448e01433_0_8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2448e01433_0_9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2448e01433_0_9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2448e01433_0_9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2448e01433_0_9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2448e01433_0_9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2448e01433_0_9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2448e01433_0_9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2448e01433_0_9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21d938f31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21d938f31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448e01433_0_5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448e01433_0_5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2448e01433_0_5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2448e01433_0_5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448e01433_0_8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2448e01433_0_8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2448e01433_0_8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2448e01433_0_8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2448e01433_0_8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2448e01433_0_8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2448e01433_0_8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2448e01433_0_8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2448e01433_0_8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2448e01433_0_8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448e01433_0_8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2448e01433_0_8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460950" y="522847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100" u="sng">
                <a:latin typeface="Lora"/>
                <a:ea typeface="Lora"/>
                <a:cs typeface="Lora"/>
                <a:sym typeface="Lora"/>
              </a:rPr>
              <a:t>SE Project </a:t>
            </a:r>
            <a:endParaRPr b="1" sz="6100" u="sng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378688" y="15793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3242">
                <a:latin typeface="Comfortaa"/>
                <a:ea typeface="Comfortaa"/>
                <a:cs typeface="Comfortaa"/>
                <a:sym typeface="Comfortaa"/>
              </a:rPr>
              <a:t>CS331</a:t>
            </a:r>
            <a:endParaRPr sz="3242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315175" y="2229899"/>
            <a:ext cx="8222100" cy="24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b="1" lang="en" sz="3242" u="sng">
                <a:latin typeface="Lobster"/>
                <a:ea typeface="Lobster"/>
                <a:cs typeface="Lobster"/>
                <a:sym typeface="Lobster"/>
              </a:rPr>
              <a:t>Group No. : G-8</a:t>
            </a:r>
            <a:endParaRPr sz="3242">
              <a:latin typeface="Lobster"/>
              <a:ea typeface="Lobster"/>
              <a:cs typeface="Lobster"/>
              <a:sym typeface="Lobster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2442"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442">
                <a:latin typeface="Pacifico"/>
                <a:ea typeface="Pacifico"/>
                <a:cs typeface="Pacifico"/>
                <a:sym typeface="Pacifico"/>
              </a:rPr>
              <a:t>1. Shivendra Giri (1901189)</a:t>
            </a:r>
            <a:endParaRPr sz="2442"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2442"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442">
                <a:latin typeface="Pacifico"/>
                <a:ea typeface="Pacifico"/>
                <a:cs typeface="Pacifico"/>
                <a:sym typeface="Pacifico"/>
              </a:rPr>
              <a:t>2. Priyam Das (1901146)</a:t>
            </a:r>
            <a:endParaRPr sz="2442"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2442">
              <a:latin typeface="Pacifico"/>
              <a:ea typeface="Pacifico"/>
              <a:cs typeface="Pacifico"/>
              <a:sym typeface="Pacifico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2442">
                <a:latin typeface="Pacifico"/>
                <a:ea typeface="Pacifico"/>
                <a:cs typeface="Pacifico"/>
                <a:sym typeface="Pacifico"/>
              </a:rPr>
              <a:t>3. Rishav Adarsh (1901159)</a:t>
            </a:r>
            <a:endParaRPr sz="2442"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81075" y="-432200"/>
            <a:ext cx="8520600" cy="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2"/>
          <p:cNvSpPr txBox="1"/>
          <p:nvPr>
            <p:ph idx="1" type="body"/>
          </p:nvPr>
        </p:nvSpPr>
        <p:spPr>
          <a:xfrm>
            <a:off x="391925" y="215700"/>
            <a:ext cx="8520600" cy="43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Comic Sans MS"/>
                <a:ea typeface="Comic Sans MS"/>
                <a:cs typeface="Comic Sans MS"/>
                <a:sym typeface="Comic Sans MS"/>
              </a:rPr>
              <a:t>OUTPUT </a:t>
            </a: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: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Post submission the input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credentials will be matched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with that of on the database and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then the user will be shown a error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message depicting a negative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response and user will be recommended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to fill the credentials again 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50" name="Google Shape;150;p22"/>
          <p:cNvPicPr preferRelativeResize="0"/>
          <p:nvPr/>
        </p:nvPicPr>
        <p:blipFill rotWithShape="1">
          <a:blip r:embed="rId3">
            <a:alphaModFix/>
          </a:blip>
          <a:srcRect b="0" l="10443" r="10443" t="0"/>
          <a:stretch/>
        </p:blipFill>
        <p:spPr>
          <a:xfrm>
            <a:off x="5025000" y="1098025"/>
            <a:ext cx="3276802" cy="20742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Pacifico"/>
              <a:buChar char="●"/>
            </a:pPr>
            <a:r>
              <a:rPr lang="en" u="sng">
                <a:latin typeface="Pacifico"/>
                <a:ea typeface="Pacifico"/>
                <a:cs typeface="Pacifico"/>
                <a:sym typeface="Pacifico"/>
              </a:rPr>
              <a:t>Search </a:t>
            </a:r>
            <a:r>
              <a:rPr lang="en" u="sng">
                <a:latin typeface="Pacifico"/>
                <a:ea typeface="Pacifico"/>
                <a:cs typeface="Pacifico"/>
                <a:sym typeface="Pacifico"/>
              </a:rPr>
              <a:t>Testing :</a:t>
            </a:r>
            <a:endParaRPr u="sng"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56" name="Google Shape;156;p2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(i) For Valid Inputs :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	</a:t>
            </a:r>
            <a:r>
              <a:rPr b="1" lang="en" u="sng">
                <a:latin typeface="Comic Sans MS"/>
                <a:ea typeface="Comic Sans MS"/>
                <a:cs typeface="Comic Sans MS"/>
                <a:sym typeface="Comic Sans MS"/>
              </a:rPr>
              <a:t>INPUT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: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When user fill up the all the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the given fields in the search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bar properly.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		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57" name="Google Shape;157;p23"/>
          <p:cNvPicPr preferRelativeResize="0"/>
          <p:nvPr/>
        </p:nvPicPr>
        <p:blipFill rotWithShape="1">
          <a:blip r:embed="rId3">
            <a:alphaModFix/>
          </a:blip>
          <a:srcRect b="0" l="4253" r="4263" t="0"/>
          <a:stretch/>
        </p:blipFill>
        <p:spPr>
          <a:xfrm>
            <a:off x="4894275" y="1352100"/>
            <a:ext cx="3860126" cy="237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/>
          <p:nvPr>
            <p:ph type="title"/>
          </p:nvPr>
        </p:nvSpPr>
        <p:spPr>
          <a:xfrm>
            <a:off x="81075" y="-432200"/>
            <a:ext cx="8520600" cy="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4"/>
          <p:cNvSpPr txBox="1"/>
          <p:nvPr>
            <p:ph idx="1" type="body"/>
          </p:nvPr>
        </p:nvSpPr>
        <p:spPr>
          <a:xfrm>
            <a:off x="391925" y="215700"/>
            <a:ext cx="8520600" cy="43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Comic Sans MS"/>
                <a:ea typeface="Comic Sans MS"/>
                <a:cs typeface="Comic Sans MS"/>
                <a:sym typeface="Comic Sans MS"/>
              </a:rPr>
              <a:t>OUTPUT </a:t>
            </a: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: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Post submission the input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s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earch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d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etails will be matched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with that of on the database and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then the user will be shown the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r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equested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l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ist of vehicles and from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here only the user can select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a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ny vehicle of his/her choice by clicking on addToCart button and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c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an finally visit the cart by clicking the goToCart button 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64" name="Google Shape;164;p24"/>
          <p:cNvPicPr preferRelativeResize="0"/>
          <p:nvPr/>
        </p:nvPicPr>
        <p:blipFill rotWithShape="1">
          <a:blip r:embed="rId3">
            <a:alphaModFix/>
          </a:blip>
          <a:srcRect b="0" l="5571" r="5571" t="0"/>
          <a:stretch/>
        </p:blipFill>
        <p:spPr>
          <a:xfrm>
            <a:off x="4714175" y="1047900"/>
            <a:ext cx="3276802" cy="2074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>
            <p:ph type="title"/>
          </p:nvPr>
        </p:nvSpPr>
        <p:spPr>
          <a:xfrm>
            <a:off x="0" y="-19157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70" name="Google Shape;170;p2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(i) For Invalid Inputs :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	</a:t>
            </a:r>
            <a:r>
              <a:rPr b="1" lang="en" u="sng">
                <a:latin typeface="Comic Sans MS"/>
                <a:ea typeface="Comic Sans MS"/>
                <a:cs typeface="Comic Sans MS"/>
                <a:sym typeface="Comic Sans MS"/>
              </a:rPr>
              <a:t>INPUT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: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When the user left out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f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illing some of the fields 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71" name="Google Shape;171;p25"/>
          <p:cNvPicPr preferRelativeResize="0"/>
          <p:nvPr/>
        </p:nvPicPr>
        <p:blipFill rotWithShape="1">
          <a:blip r:embed="rId3">
            <a:alphaModFix/>
          </a:blip>
          <a:srcRect b="0" l="3384" r="3375" t="0"/>
          <a:stretch/>
        </p:blipFill>
        <p:spPr>
          <a:xfrm>
            <a:off x="4572000" y="2009525"/>
            <a:ext cx="3860122" cy="232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title"/>
          </p:nvPr>
        </p:nvSpPr>
        <p:spPr>
          <a:xfrm>
            <a:off x="81075" y="-432200"/>
            <a:ext cx="8520600" cy="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6"/>
          <p:cNvSpPr txBox="1"/>
          <p:nvPr>
            <p:ph idx="1" type="body"/>
          </p:nvPr>
        </p:nvSpPr>
        <p:spPr>
          <a:xfrm>
            <a:off x="391925" y="215700"/>
            <a:ext cx="8520600" cy="43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Comic Sans MS"/>
                <a:ea typeface="Comic Sans MS"/>
                <a:cs typeface="Comic Sans MS"/>
                <a:sym typeface="Comic Sans MS"/>
              </a:rPr>
              <a:t>OUTPUT </a:t>
            </a: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: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Post submission the null input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w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on’t get matched with any items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on the database and hence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the user will be displayed an empty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l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ist 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78" name="Google Shape;178;p26"/>
          <p:cNvPicPr preferRelativeResize="0"/>
          <p:nvPr/>
        </p:nvPicPr>
        <p:blipFill rotWithShape="1">
          <a:blip r:embed="rId3">
            <a:alphaModFix/>
          </a:blip>
          <a:srcRect b="0" l="10443" r="10443" t="0"/>
          <a:stretch/>
        </p:blipFill>
        <p:spPr>
          <a:xfrm>
            <a:off x="5025000" y="1098025"/>
            <a:ext cx="3276802" cy="20742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Pacifico"/>
              <a:buChar char="●"/>
            </a:pPr>
            <a:r>
              <a:rPr lang="en" u="sng">
                <a:latin typeface="Pacifico"/>
                <a:ea typeface="Pacifico"/>
                <a:cs typeface="Pacifico"/>
                <a:sym typeface="Pacifico"/>
              </a:rPr>
              <a:t>Cart </a:t>
            </a:r>
            <a:r>
              <a:rPr lang="en" u="sng">
                <a:latin typeface="Pacifico"/>
                <a:ea typeface="Pacifico"/>
                <a:cs typeface="Pacifico"/>
                <a:sym typeface="Pacifico"/>
              </a:rPr>
              <a:t>Testing :</a:t>
            </a:r>
            <a:endParaRPr u="sng"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84" name="Google Shape;184;p2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Comic Sans MS"/>
                <a:ea typeface="Comic Sans MS"/>
                <a:cs typeface="Comic Sans MS"/>
                <a:sym typeface="Comic Sans MS"/>
              </a:rPr>
              <a:t>INPUT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: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After the user is done with his/her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m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anipulation of the cart i.e. the item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and its quantity and selecting for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number of hours he wanted to book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,he will click on the BookNow button .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		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85" name="Google Shape;185;p27"/>
          <p:cNvPicPr preferRelativeResize="0"/>
          <p:nvPr/>
        </p:nvPicPr>
        <p:blipFill rotWithShape="1">
          <a:blip r:embed="rId3">
            <a:alphaModFix/>
          </a:blip>
          <a:srcRect b="0" l="4253" r="4263" t="0"/>
          <a:stretch/>
        </p:blipFill>
        <p:spPr>
          <a:xfrm>
            <a:off x="4894275" y="1352100"/>
            <a:ext cx="3860126" cy="237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 txBox="1"/>
          <p:nvPr>
            <p:ph type="title"/>
          </p:nvPr>
        </p:nvSpPr>
        <p:spPr>
          <a:xfrm>
            <a:off x="81075" y="-432200"/>
            <a:ext cx="8520600" cy="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8"/>
          <p:cNvSpPr txBox="1"/>
          <p:nvPr>
            <p:ph idx="1" type="body"/>
          </p:nvPr>
        </p:nvSpPr>
        <p:spPr>
          <a:xfrm>
            <a:off x="391925" y="215700"/>
            <a:ext cx="8520600" cy="43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Comic Sans MS"/>
                <a:ea typeface="Comic Sans MS"/>
                <a:cs typeface="Comic Sans MS"/>
                <a:sym typeface="Comic Sans MS"/>
              </a:rPr>
              <a:t>OUTPUT </a:t>
            </a: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: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Post submission and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successful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p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ayment the user will get directed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to the YourRides/transaction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p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age where he/she will be able to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fetch all his/her past transaction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details 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92" name="Google Shape;192;p28"/>
          <p:cNvPicPr preferRelativeResize="0"/>
          <p:nvPr/>
        </p:nvPicPr>
        <p:blipFill rotWithShape="1">
          <a:blip r:embed="rId3">
            <a:alphaModFix/>
          </a:blip>
          <a:srcRect b="0" l="5571" r="5571" t="0"/>
          <a:stretch/>
        </p:blipFill>
        <p:spPr>
          <a:xfrm>
            <a:off x="5004925" y="1308575"/>
            <a:ext cx="3276802" cy="2074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483525" y="1337900"/>
            <a:ext cx="8520600" cy="17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u="sng">
                <a:latin typeface="Lobster"/>
                <a:ea typeface="Lobster"/>
                <a:cs typeface="Lobster"/>
                <a:sym typeface="Lobster"/>
              </a:rPr>
              <a:t>Testing Reports</a:t>
            </a:r>
            <a:endParaRPr sz="9600" u="sng"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1729775" y="3997950"/>
            <a:ext cx="4387500" cy="7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Pacifico"/>
              <a:buChar char="●"/>
            </a:pPr>
            <a:r>
              <a:rPr lang="en" u="sng">
                <a:latin typeface="Pacifico"/>
                <a:ea typeface="Pacifico"/>
                <a:cs typeface="Pacifico"/>
                <a:sym typeface="Pacifico"/>
              </a:rPr>
              <a:t>SignUp Testing :</a:t>
            </a:r>
            <a:endParaRPr u="sng"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(i)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For Valid Inputs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: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	</a:t>
            </a:r>
            <a:r>
              <a:rPr b="1" lang="en" u="sng">
                <a:latin typeface="Comic Sans MS"/>
                <a:ea typeface="Comic Sans MS"/>
                <a:cs typeface="Comic Sans MS"/>
                <a:sym typeface="Comic Sans MS"/>
              </a:rPr>
              <a:t>INPUT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: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When user fill up the registration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form as per the required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constraints.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		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009525"/>
            <a:ext cx="3860123" cy="2328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81075" y="-432200"/>
            <a:ext cx="8520600" cy="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391925" y="215700"/>
            <a:ext cx="8520600" cy="43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Comic Sans MS"/>
                <a:ea typeface="Comic Sans MS"/>
                <a:cs typeface="Comic Sans MS"/>
                <a:sym typeface="Comic Sans MS"/>
              </a:rPr>
              <a:t>OUTPUT </a:t>
            </a: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: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User will be shown a success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message depicting a positive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response on submission and will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be navigated to the login page 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After the successful submission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the data will be stored on the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database 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4575" y="315975"/>
            <a:ext cx="3276801" cy="2074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4575" y="2514525"/>
            <a:ext cx="3276802" cy="196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-139475" y="-19157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(i) For Invalid Inputs :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	</a:t>
            </a:r>
            <a:r>
              <a:rPr b="1" lang="en" u="sng">
                <a:latin typeface="Comic Sans MS"/>
                <a:ea typeface="Comic Sans MS"/>
                <a:cs typeface="Comic Sans MS"/>
                <a:sym typeface="Comic Sans MS"/>
              </a:rPr>
              <a:t>INPUT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: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When user fill up the registration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form leaving out some of the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f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ields or filling it out not 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f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ollowing the constraints.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15" name="Google Shape;115;p17"/>
          <p:cNvPicPr preferRelativeResize="0"/>
          <p:nvPr/>
        </p:nvPicPr>
        <p:blipFill rotWithShape="1">
          <a:blip r:embed="rId3">
            <a:alphaModFix/>
          </a:blip>
          <a:srcRect b="0" l="5413" r="5404" t="0"/>
          <a:stretch/>
        </p:blipFill>
        <p:spPr>
          <a:xfrm>
            <a:off x="4572000" y="2009525"/>
            <a:ext cx="3860121" cy="2328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81075" y="-432200"/>
            <a:ext cx="8520600" cy="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391925" y="215700"/>
            <a:ext cx="8520600" cy="43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Comic Sans MS"/>
                <a:ea typeface="Comic Sans MS"/>
                <a:cs typeface="Comic Sans MS"/>
                <a:sym typeface="Comic Sans MS"/>
              </a:rPr>
              <a:t>OUTPUT </a:t>
            </a: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: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User will be shown an error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message depicting a negative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response on submission.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In this case ,our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frontend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server won’t allow this data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t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o fetch the backend server and hence no data will be stored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o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n the database this time 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22" name="Google Shape;122;p18"/>
          <p:cNvPicPr preferRelativeResize="0"/>
          <p:nvPr/>
        </p:nvPicPr>
        <p:blipFill rotWithShape="1">
          <a:blip r:embed="rId3">
            <a:alphaModFix/>
          </a:blip>
          <a:srcRect b="0" l="5571" r="5571" t="0"/>
          <a:stretch/>
        </p:blipFill>
        <p:spPr>
          <a:xfrm>
            <a:off x="4864575" y="315975"/>
            <a:ext cx="3276802" cy="2074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Pacifico"/>
              <a:buChar char="●"/>
            </a:pPr>
            <a:r>
              <a:rPr lang="en" u="sng">
                <a:latin typeface="Pacifico"/>
                <a:ea typeface="Pacifico"/>
                <a:cs typeface="Pacifico"/>
                <a:sym typeface="Pacifico"/>
              </a:rPr>
              <a:t>LogIn</a:t>
            </a:r>
            <a:r>
              <a:rPr lang="en" u="sng">
                <a:latin typeface="Pacifico"/>
                <a:ea typeface="Pacifico"/>
                <a:cs typeface="Pacifico"/>
                <a:sym typeface="Pacifico"/>
              </a:rPr>
              <a:t> Testing :</a:t>
            </a:r>
            <a:endParaRPr u="sng"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28" name="Google Shape;128;p1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(i) For Valid Inputs :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	</a:t>
            </a:r>
            <a:r>
              <a:rPr b="1" lang="en" u="sng">
                <a:latin typeface="Comic Sans MS"/>
                <a:ea typeface="Comic Sans MS"/>
                <a:cs typeface="Comic Sans MS"/>
                <a:sym typeface="Comic Sans MS"/>
              </a:rPr>
              <a:t>INPUT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: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When user fill up the login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c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redentials correctly.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		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29" name="Google Shape;129;p19"/>
          <p:cNvPicPr preferRelativeResize="0"/>
          <p:nvPr/>
        </p:nvPicPr>
        <p:blipFill rotWithShape="1">
          <a:blip r:embed="rId3">
            <a:alphaModFix/>
          </a:blip>
          <a:srcRect b="0" l="8430" r="8430" t="0"/>
          <a:stretch/>
        </p:blipFill>
        <p:spPr>
          <a:xfrm>
            <a:off x="4894275" y="1352100"/>
            <a:ext cx="3860127" cy="2373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81075" y="-432200"/>
            <a:ext cx="8520600" cy="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391925" y="215700"/>
            <a:ext cx="8520600" cy="43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Comic Sans MS"/>
                <a:ea typeface="Comic Sans MS"/>
                <a:cs typeface="Comic Sans MS"/>
                <a:sym typeface="Comic Sans MS"/>
              </a:rPr>
              <a:t>OUTPUT </a:t>
            </a:r>
            <a:r>
              <a:rPr b="1" lang="en">
                <a:latin typeface="Comic Sans MS"/>
                <a:ea typeface="Comic Sans MS"/>
                <a:cs typeface="Comic Sans MS"/>
                <a:sym typeface="Comic Sans MS"/>
              </a:rPr>
              <a:t>:</a:t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Post submission the input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credentials will be matched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with that of on the database and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t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hen the u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ser will be shown a success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message depicting a positive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response and will  be navigated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to the home page 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36" name="Google Shape;136;p20"/>
          <p:cNvPicPr preferRelativeResize="0"/>
          <p:nvPr/>
        </p:nvPicPr>
        <p:blipFill rotWithShape="1">
          <a:blip r:embed="rId3">
            <a:alphaModFix/>
          </a:blip>
          <a:srcRect b="0" l="5571" r="5571" t="0"/>
          <a:stretch/>
        </p:blipFill>
        <p:spPr>
          <a:xfrm>
            <a:off x="5025000" y="1098025"/>
            <a:ext cx="3276802" cy="2074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0" y="-19157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(i) For Invalid Inputs :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	</a:t>
            </a:r>
            <a:r>
              <a:rPr b="1" lang="en" u="sng">
                <a:latin typeface="Comic Sans MS"/>
                <a:ea typeface="Comic Sans MS"/>
                <a:cs typeface="Comic Sans MS"/>
                <a:sym typeface="Comic Sans MS"/>
              </a:rPr>
              <a:t>INPUT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 :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When the user fill up the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c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redentials incorrectly.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43" name="Google Shape;143;p21"/>
          <p:cNvPicPr preferRelativeResize="0"/>
          <p:nvPr/>
        </p:nvPicPr>
        <p:blipFill rotWithShape="1">
          <a:blip r:embed="rId3">
            <a:alphaModFix/>
          </a:blip>
          <a:srcRect b="0" l="5413" r="5404" t="0"/>
          <a:stretch/>
        </p:blipFill>
        <p:spPr>
          <a:xfrm>
            <a:off x="4572000" y="2009525"/>
            <a:ext cx="3860121" cy="2328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